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69" r:id="rId4"/>
    <p:sldId id="272" r:id="rId5"/>
    <p:sldId id="258" r:id="rId6"/>
    <p:sldId id="265" r:id="rId7"/>
    <p:sldId id="266" r:id="rId8"/>
    <p:sldId id="267" r:id="rId9"/>
    <p:sldId id="264" r:id="rId10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39E0-2EC2-438B-BF6D-6C4E65FAEBD7}" type="datetimeFigureOut">
              <a:rPr lang="nb-NO" smtClean="0"/>
              <a:t>06.12.2013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9593D-CBA1-47E6-8D23-705E0DD5902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39E0-2EC2-438B-BF6D-6C4E65FAEBD7}" type="datetimeFigureOut">
              <a:rPr lang="nb-NO" smtClean="0"/>
              <a:t>06.12.2013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9593D-CBA1-47E6-8D23-705E0DD5902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39E0-2EC2-438B-BF6D-6C4E65FAEBD7}" type="datetimeFigureOut">
              <a:rPr lang="nb-NO" smtClean="0"/>
              <a:t>06.12.2013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9593D-CBA1-47E6-8D23-705E0DD59027}" type="slidenum">
              <a:rPr lang="nb-NO" smtClean="0"/>
              <a:t>‹#›</a:t>
            </a:fld>
            <a:endParaRPr lang="nb-NO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39E0-2EC2-438B-BF6D-6C4E65FAEBD7}" type="datetimeFigureOut">
              <a:rPr lang="nb-NO" smtClean="0"/>
              <a:t>06.12.2013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9593D-CBA1-47E6-8D23-705E0DD59027}" type="slidenum">
              <a:rPr lang="nb-NO" smtClean="0"/>
              <a:t>‹#›</a:t>
            </a:fld>
            <a:endParaRPr lang="nb-NO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39E0-2EC2-438B-BF6D-6C4E65FAEBD7}" type="datetimeFigureOut">
              <a:rPr lang="nb-NO" smtClean="0"/>
              <a:t>06.12.2013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9593D-CBA1-47E6-8D23-705E0DD5902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39E0-2EC2-438B-BF6D-6C4E65FAEBD7}" type="datetimeFigureOut">
              <a:rPr lang="nb-NO" smtClean="0"/>
              <a:t>06.12.2013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9593D-CBA1-47E6-8D23-705E0DD59027}" type="slidenum">
              <a:rPr lang="nb-NO" smtClean="0"/>
              <a:t>‹#›</a:t>
            </a:fld>
            <a:endParaRPr lang="nb-N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39E0-2EC2-438B-BF6D-6C4E65FAEBD7}" type="datetimeFigureOut">
              <a:rPr lang="nb-NO" smtClean="0"/>
              <a:t>06.12.2013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9593D-CBA1-47E6-8D23-705E0DD5902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39E0-2EC2-438B-BF6D-6C4E65FAEBD7}" type="datetimeFigureOut">
              <a:rPr lang="nb-NO" smtClean="0"/>
              <a:t>06.12.2013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9593D-CBA1-47E6-8D23-705E0DD5902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39E0-2EC2-438B-BF6D-6C4E65FAEBD7}" type="datetimeFigureOut">
              <a:rPr lang="nb-NO" smtClean="0"/>
              <a:t>06.12.2013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9593D-CBA1-47E6-8D23-705E0DD5902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39E0-2EC2-438B-BF6D-6C4E65FAEBD7}" type="datetimeFigureOut">
              <a:rPr lang="nb-NO" smtClean="0"/>
              <a:t>06.12.2013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9593D-CBA1-47E6-8D23-705E0DD59027}" type="slidenum">
              <a:rPr lang="nb-NO" smtClean="0"/>
              <a:t>‹#›</a:t>
            </a:fld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39E0-2EC2-438B-BF6D-6C4E65FAEBD7}" type="datetimeFigureOut">
              <a:rPr lang="nb-NO" smtClean="0"/>
              <a:t>06.12.2013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9593D-CBA1-47E6-8D23-705E0DD59027}" type="slidenum">
              <a:rPr lang="nb-NO" smtClean="0"/>
              <a:t>‹#›</a:t>
            </a:fld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4C639E0-2EC2-438B-BF6D-6C4E65FAEBD7}" type="datetimeFigureOut">
              <a:rPr lang="nb-NO" smtClean="0"/>
              <a:t>06.12.2013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AE9593D-CBA1-47E6-8D23-705E0DD59027}" type="slidenum">
              <a:rPr lang="nb-NO" smtClean="0"/>
              <a:t>‹#›</a:t>
            </a:fld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OU prosess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Saltdal kommune 2013/2014</a:t>
            </a:r>
          </a:p>
          <a:p>
            <a:r>
              <a:rPr lang="nb-NO" dirty="0" smtClean="0"/>
              <a:t>Elisabeth M Larsen</a:t>
            </a:r>
          </a:p>
          <a:p>
            <a:r>
              <a:rPr lang="nb-NO" dirty="0" smtClean="0"/>
              <a:t>Rådmann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9148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/>
          <a:lstStyle/>
          <a:p>
            <a:r>
              <a:rPr lang="nb-NO" dirty="0" smtClean="0"/>
              <a:t>Bedre økonomisk kontroll</a:t>
            </a:r>
          </a:p>
          <a:p>
            <a:r>
              <a:rPr lang="nb-NO" dirty="0" smtClean="0"/>
              <a:t>Bygge en organisasjon med bedre fleksibilitet, økt effektivitet og redusere sårbarheten</a:t>
            </a:r>
          </a:p>
          <a:p>
            <a:r>
              <a:rPr lang="nb-NO" dirty="0" smtClean="0"/>
              <a:t>Gjennom større effektivitet skal vi få ned driftsnivået slik at det samsvarer med budsjettrammen.</a:t>
            </a:r>
          </a:p>
          <a:p>
            <a:r>
              <a:rPr lang="nb-NO" dirty="0" smtClean="0"/>
              <a:t>Gjøre kommunen mere robust til å møte nåværende og fremtidige krav og behov</a:t>
            </a:r>
          </a:p>
          <a:p>
            <a:r>
              <a:rPr lang="nb-NO" dirty="0" smtClean="0"/>
              <a:t>Få en felles forståelse for måloppnåelse og god gjennomføringsdynamikk</a:t>
            </a:r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Mål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99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b-NO" dirty="0" smtClean="0"/>
              <a:t>Prinsipper for organisasjonsutvikling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>
          <a:xfrm>
            <a:off x="899592" y="1916832"/>
            <a:ext cx="7408333" cy="3450696"/>
          </a:xfrm>
        </p:spPr>
        <p:txBody>
          <a:bodyPr>
            <a:normAutofit lnSpcReduction="10000"/>
          </a:bodyPr>
          <a:lstStyle/>
          <a:p>
            <a:r>
              <a:rPr lang="nb-NO" dirty="0" smtClean="0"/>
              <a:t>Samle arbeidsoppgaver og kompetanse som naturlig hører sammen</a:t>
            </a:r>
          </a:p>
          <a:p>
            <a:r>
              <a:rPr lang="nb-NO" dirty="0" smtClean="0"/>
              <a:t>Bygge fleksibilitet for å øke effektivitet og redusere sårbarheten.</a:t>
            </a:r>
          </a:p>
          <a:p>
            <a:r>
              <a:rPr lang="nb-NO" dirty="0" smtClean="0"/>
              <a:t>Overføring av oppgaver og kompetanse</a:t>
            </a:r>
          </a:p>
          <a:p>
            <a:r>
              <a:rPr lang="nb-NO" dirty="0" smtClean="0"/>
              <a:t>Ivaretakelse av kompetanseutvikling og kvalitet</a:t>
            </a:r>
          </a:p>
          <a:p>
            <a:r>
              <a:rPr lang="nb-NO" dirty="0" smtClean="0"/>
              <a:t>Bedre og kortere vei til løsning på oppgavene</a:t>
            </a:r>
          </a:p>
          <a:p>
            <a:r>
              <a:rPr lang="nb-NO" dirty="0" smtClean="0"/>
              <a:t>Få ned kontrollspennet og en bedre kontroll i organisasjonen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5461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/>
          <a:lstStyle/>
          <a:p>
            <a:r>
              <a:rPr lang="nb-NO" dirty="0" smtClean="0"/>
              <a:t>Tverrfaglig samarbeid</a:t>
            </a:r>
          </a:p>
          <a:p>
            <a:r>
              <a:rPr lang="nb-NO" dirty="0" smtClean="0"/>
              <a:t>Aktivitetsstyring innenfor gjeldende rammer</a:t>
            </a:r>
          </a:p>
          <a:p>
            <a:r>
              <a:rPr lang="nb-NO" dirty="0" smtClean="0"/>
              <a:t>Kommunalleder er resultatansvarlig for sitt samhandlingsområde/seksjon</a:t>
            </a:r>
          </a:p>
          <a:p>
            <a:r>
              <a:rPr lang="nb-NO" dirty="0" smtClean="0"/>
              <a:t>Kommunalleder rapporter til rådmannen i økonomiske, personal og – driftssaker</a:t>
            </a:r>
          </a:p>
          <a:p>
            <a:r>
              <a:rPr lang="nb-NO" dirty="0" smtClean="0"/>
              <a:t>Kommunalleder har rådmannens fullmakter overfor sine enheter.</a:t>
            </a: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Kommunalleder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9258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2843808" y="692696"/>
            <a:ext cx="309634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Rådmann</a:t>
            </a:r>
            <a:endParaRPr lang="nb-NO" dirty="0"/>
          </a:p>
        </p:txBody>
      </p:sp>
      <p:sp>
        <p:nvSpPr>
          <p:cNvPr id="3" name="Rektangel 2"/>
          <p:cNvSpPr/>
          <p:nvPr/>
        </p:nvSpPr>
        <p:spPr>
          <a:xfrm>
            <a:off x="221634" y="3717910"/>
            <a:ext cx="2654966" cy="1079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Kommunalleder</a:t>
            </a:r>
          </a:p>
          <a:p>
            <a:pPr algn="ctr"/>
            <a:r>
              <a:rPr lang="nb-NO" dirty="0" smtClean="0"/>
              <a:t>Oppvekst </a:t>
            </a:r>
            <a:endParaRPr lang="nb-NO" dirty="0"/>
          </a:p>
        </p:txBody>
      </p:sp>
      <p:sp>
        <p:nvSpPr>
          <p:cNvPr id="5" name="Rektangel 4"/>
          <p:cNvSpPr/>
          <p:nvPr/>
        </p:nvSpPr>
        <p:spPr>
          <a:xfrm>
            <a:off x="3064497" y="3717911"/>
            <a:ext cx="2654966" cy="1079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Kommunalleder</a:t>
            </a:r>
          </a:p>
          <a:p>
            <a:pPr algn="ctr"/>
            <a:r>
              <a:rPr lang="nb-NO" dirty="0" smtClean="0"/>
              <a:t>Helse og Omsorg</a:t>
            </a:r>
            <a:endParaRPr lang="nb-NO" dirty="0"/>
          </a:p>
        </p:txBody>
      </p:sp>
      <p:sp>
        <p:nvSpPr>
          <p:cNvPr id="6" name="Rektangel 5"/>
          <p:cNvSpPr/>
          <p:nvPr/>
        </p:nvSpPr>
        <p:spPr>
          <a:xfrm>
            <a:off x="6084168" y="3717910"/>
            <a:ext cx="2654966" cy="1079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Kommunalleder</a:t>
            </a:r>
          </a:p>
          <a:p>
            <a:pPr algn="ctr"/>
            <a:r>
              <a:rPr lang="nb-NO" dirty="0" smtClean="0"/>
              <a:t>Plan og kommunaltekniske tjenester</a:t>
            </a:r>
            <a:endParaRPr lang="nb-NO" dirty="0"/>
          </a:p>
        </p:txBody>
      </p:sp>
      <p:sp>
        <p:nvSpPr>
          <p:cNvPr id="7" name="Rektangel 6"/>
          <p:cNvSpPr/>
          <p:nvPr/>
        </p:nvSpPr>
        <p:spPr>
          <a:xfrm>
            <a:off x="409531" y="2348880"/>
            <a:ext cx="265496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Stab/støtte</a:t>
            </a:r>
          </a:p>
          <a:p>
            <a:pPr algn="ctr"/>
            <a:endParaRPr lang="nb-NO" dirty="0"/>
          </a:p>
        </p:txBody>
      </p:sp>
      <p:cxnSp>
        <p:nvCxnSpPr>
          <p:cNvPr id="9" name="Rett linje 8"/>
          <p:cNvCxnSpPr>
            <a:stCxn id="2" idx="2"/>
          </p:cNvCxnSpPr>
          <p:nvPr/>
        </p:nvCxnSpPr>
        <p:spPr>
          <a:xfrm>
            <a:off x="4391980" y="1916832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tt linje 10"/>
          <p:cNvCxnSpPr/>
          <p:nvPr/>
        </p:nvCxnSpPr>
        <p:spPr>
          <a:xfrm flipH="1">
            <a:off x="1549117" y="2204864"/>
            <a:ext cx="28428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tt linje 12"/>
          <p:cNvCxnSpPr/>
          <p:nvPr/>
        </p:nvCxnSpPr>
        <p:spPr>
          <a:xfrm>
            <a:off x="1549117" y="2204864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linje 14"/>
          <p:cNvCxnSpPr/>
          <p:nvPr/>
        </p:nvCxnSpPr>
        <p:spPr>
          <a:xfrm>
            <a:off x="4391980" y="2204864"/>
            <a:ext cx="0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tt linje 16"/>
          <p:cNvCxnSpPr/>
          <p:nvPr/>
        </p:nvCxnSpPr>
        <p:spPr>
          <a:xfrm flipH="1">
            <a:off x="1475656" y="3429000"/>
            <a:ext cx="29163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tt linje 18"/>
          <p:cNvCxnSpPr/>
          <p:nvPr/>
        </p:nvCxnSpPr>
        <p:spPr>
          <a:xfrm>
            <a:off x="1475656" y="3429000"/>
            <a:ext cx="0" cy="2889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tt linje 20"/>
          <p:cNvCxnSpPr>
            <a:endCxn id="5" idx="0"/>
          </p:cNvCxnSpPr>
          <p:nvPr/>
        </p:nvCxnSpPr>
        <p:spPr>
          <a:xfrm>
            <a:off x="4391980" y="3429000"/>
            <a:ext cx="0" cy="2889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tt linje 22"/>
          <p:cNvCxnSpPr/>
          <p:nvPr/>
        </p:nvCxnSpPr>
        <p:spPr>
          <a:xfrm>
            <a:off x="4391980" y="3429000"/>
            <a:ext cx="30196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tt linje 24"/>
          <p:cNvCxnSpPr>
            <a:endCxn id="6" idx="0"/>
          </p:cNvCxnSpPr>
          <p:nvPr/>
        </p:nvCxnSpPr>
        <p:spPr>
          <a:xfrm>
            <a:off x="7411651" y="3429000"/>
            <a:ext cx="0" cy="288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870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203848" y="764704"/>
            <a:ext cx="288032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Kommunalleder</a:t>
            </a:r>
          </a:p>
          <a:p>
            <a:pPr algn="ctr"/>
            <a:r>
              <a:rPr lang="nb-NO" dirty="0" smtClean="0"/>
              <a:t> Samhandlingsområde Oppvekst</a:t>
            </a:r>
            <a:endParaRPr lang="nb-NO" dirty="0"/>
          </a:p>
        </p:txBody>
      </p:sp>
      <p:sp>
        <p:nvSpPr>
          <p:cNvPr id="6" name="Rektangel 5"/>
          <p:cNvSpPr/>
          <p:nvPr/>
        </p:nvSpPr>
        <p:spPr>
          <a:xfrm>
            <a:off x="1532180" y="3122678"/>
            <a:ext cx="201622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Skole</a:t>
            </a:r>
          </a:p>
        </p:txBody>
      </p:sp>
      <p:sp>
        <p:nvSpPr>
          <p:cNvPr id="8" name="Rektangel 7"/>
          <p:cNvSpPr/>
          <p:nvPr/>
        </p:nvSpPr>
        <p:spPr>
          <a:xfrm>
            <a:off x="1532180" y="3861048"/>
            <a:ext cx="201622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Skole</a:t>
            </a:r>
          </a:p>
        </p:txBody>
      </p:sp>
      <p:sp>
        <p:nvSpPr>
          <p:cNvPr id="9" name="Rektangel 8"/>
          <p:cNvSpPr/>
          <p:nvPr/>
        </p:nvSpPr>
        <p:spPr>
          <a:xfrm>
            <a:off x="1519401" y="4691440"/>
            <a:ext cx="201622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Skole</a:t>
            </a:r>
          </a:p>
        </p:txBody>
      </p:sp>
      <p:sp>
        <p:nvSpPr>
          <p:cNvPr id="11" name="Rektangel 10"/>
          <p:cNvSpPr/>
          <p:nvPr/>
        </p:nvSpPr>
        <p:spPr>
          <a:xfrm>
            <a:off x="3788296" y="3861048"/>
            <a:ext cx="201622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Barnehage</a:t>
            </a:r>
          </a:p>
        </p:txBody>
      </p:sp>
      <p:sp>
        <p:nvSpPr>
          <p:cNvPr id="12" name="Rektangel 11"/>
          <p:cNvSpPr/>
          <p:nvPr/>
        </p:nvSpPr>
        <p:spPr>
          <a:xfrm>
            <a:off x="3788296" y="4691440"/>
            <a:ext cx="201622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Barnehage</a:t>
            </a:r>
          </a:p>
        </p:txBody>
      </p:sp>
      <p:sp>
        <p:nvSpPr>
          <p:cNvPr id="14" name="Rektangel 13"/>
          <p:cNvSpPr/>
          <p:nvPr/>
        </p:nvSpPr>
        <p:spPr>
          <a:xfrm>
            <a:off x="3813448" y="3129338"/>
            <a:ext cx="201622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Barnehage</a:t>
            </a:r>
          </a:p>
        </p:txBody>
      </p:sp>
      <p:sp>
        <p:nvSpPr>
          <p:cNvPr id="15" name="Rektangel 14"/>
          <p:cNvSpPr/>
          <p:nvPr/>
        </p:nvSpPr>
        <p:spPr>
          <a:xfrm>
            <a:off x="3768080" y="5589240"/>
            <a:ext cx="201622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Barnehage</a:t>
            </a:r>
          </a:p>
        </p:txBody>
      </p:sp>
      <p:sp>
        <p:nvSpPr>
          <p:cNvPr id="16" name="Rektangel 15"/>
          <p:cNvSpPr/>
          <p:nvPr/>
        </p:nvSpPr>
        <p:spPr>
          <a:xfrm>
            <a:off x="6181193" y="3129338"/>
            <a:ext cx="201622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Kultur og Idrett</a:t>
            </a:r>
          </a:p>
        </p:txBody>
      </p:sp>
      <p:cxnSp>
        <p:nvCxnSpPr>
          <p:cNvPr id="5" name="Rett linje 4"/>
          <p:cNvCxnSpPr>
            <a:stCxn id="2" idx="2"/>
          </p:cNvCxnSpPr>
          <p:nvPr/>
        </p:nvCxnSpPr>
        <p:spPr>
          <a:xfrm>
            <a:off x="4644008" y="1556792"/>
            <a:ext cx="0" cy="3493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tt linje 9"/>
          <p:cNvCxnSpPr/>
          <p:nvPr/>
        </p:nvCxnSpPr>
        <p:spPr>
          <a:xfrm>
            <a:off x="4644008" y="2698236"/>
            <a:ext cx="0" cy="2267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tt linje 16"/>
          <p:cNvCxnSpPr/>
          <p:nvPr/>
        </p:nvCxnSpPr>
        <p:spPr>
          <a:xfrm flipH="1">
            <a:off x="2483768" y="2924944"/>
            <a:ext cx="2160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tt linje 18"/>
          <p:cNvCxnSpPr/>
          <p:nvPr/>
        </p:nvCxnSpPr>
        <p:spPr>
          <a:xfrm>
            <a:off x="4644008" y="2924944"/>
            <a:ext cx="25452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tt linje 20"/>
          <p:cNvCxnSpPr/>
          <p:nvPr/>
        </p:nvCxnSpPr>
        <p:spPr>
          <a:xfrm>
            <a:off x="2483768" y="2924944"/>
            <a:ext cx="0" cy="1977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tt linje 25"/>
          <p:cNvCxnSpPr>
            <a:stCxn id="6" idx="2"/>
            <a:endCxn id="6" idx="2"/>
          </p:cNvCxnSpPr>
          <p:nvPr/>
        </p:nvCxnSpPr>
        <p:spPr>
          <a:xfrm>
            <a:off x="2540292" y="377075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tt linje 34"/>
          <p:cNvCxnSpPr/>
          <p:nvPr/>
        </p:nvCxnSpPr>
        <p:spPr>
          <a:xfrm>
            <a:off x="4644008" y="2924944"/>
            <a:ext cx="0" cy="2043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tt linje 36"/>
          <p:cNvCxnSpPr>
            <a:endCxn id="16" idx="0"/>
          </p:cNvCxnSpPr>
          <p:nvPr/>
        </p:nvCxnSpPr>
        <p:spPr>
          <a:xfrm>
            <a:off x="7189305" y="2924944"/>
            <a:ext cx="0" cy="2043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llipse 3"/>
          <p:cNvSpPr/>
          <p:nvPr/>
        </p:nvSpPr>
        <p:spPr>
          <a:xfrm>
            <a:off x="5232580" y="1731470"/>
            <a:ext cx="1897225" cy="9667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Stab/støtte</a:t>
            </a:r>
            <a:endParaRPr lang="nb-NO" dirty="0"/>
          </a:p>
        </p:txBody>
      </p:sp>
      <p:cxnSp>
        <p:nvCxnSpPr>
          <p:cNvPr id="13" name="Rett linje 12"/>
          <p:cNvCxnSpPr/>
          <p:nvPr/>
        </p:nvCxnSpPr>
        <p:spPr>
          <a:xfrm>
            <a:off x="4644008" y="1906148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tt linje 19"/>
          <p:cNvCxnSpPr/>
          <p:nvPr/>
        </p:nvCxnSpPr>
        <p:spPr>
          <a:xfrm>
            <a:off x="4644008" y="2302192"/>
            <a:ext cx="5885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043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467544" y="2744924"/>
            <a:ext cx="201622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HEFA</a:t>
            </a:r>
          </a:p>
        </p:txBody>
      </p:sp>
      <p:sp>
        <p:nvSpPr>
          <p:cNvPr id="3" name="Rektangel 2"/>
          <p:cNvSpPr/>
          <p:nvPr/>
        </p:nvSpPr>
        <p:spPr>
          <a:xfrm>
            <a:off x="3635896" y="2729914"/>
            <a:ext cx="201622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NAV</a:t>
            </a:r>
          </a:p>
        </p:txBody>
      </p:sp>
      <p:sp>
        <p:nvSpPr>
          <p:cNvPr id="4" name="Rektangel 3"/>
          <p:cNvSpPr/>
          <p:nvPr/>
        </p:nvSpPr>
        <p:spPr>
          <a:xfrm>
            <a:off x="6660232" y="2744924"/>
            <a:ext cx="201622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PLOM</a:t>
            </a:r>
          </a:p>
        </p:txBody>
      </p:sp>
      <p:sp>
        <p:nvSpPr>
          <p:cNvPr id="5" name="Rektangel 4"/>
          <p:cNvSpPr/>
          <p:nvPr/>
        </p:nvSpPr>
        <p:spPr>
          <a:xfrm>
            <a:off x="3203848" y="764704"/>
            <a:ext cx="288032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Kommunalleder</a:t>
            </a:r>
          </a:p>
          <a:p>
            <a:pPr algn="ctr"/>
            <a:r>
              <a:rPr lang="nb-NO" dirty="0" smtClean="0"/>
              <a:t>Samhandlingsområde</a:t>
            </a:r>
          </a:p>
          <a:p>
            <a:pPr algn="ctr"/>
            <a:r>
              <a:rPr lang="nb-NO" dirty="0" smtClean="0"/>
              <a:t> Helse og Omsorg</a:t>
            </a:r>
            <a:endParaRPr lang="nb-NO" dirty="0"/>
          </a:p>
        </p:txBody>
      </p:sp>
      <p:cxnSp>
        <p:nvCxnSpPr>
          <p:cNvPr id="7" name="Rett linje 6"/>
          <p:cNvCxnSpPr>
            <a:stCxn id="5" idx="2"/>
          </p:cNvCxnSpPr>
          <p:nvPr/>
        </p:nvCxnSpPr>
        <p:spPr>
          <a:xfrm>
            <a:off x="4644008" y="1556792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tt linje 8"/>
          <p:cNvCxnSpPr/>
          <p:nvPr/>
        </p:nvCxnSpPr>
        <p:spPr>
          <a:xfrm flipH="1">
            <a:off x="1331640" y="2204864"/>
            <a:ext cx="331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tt linje 10"/>
          <p:cNvCxnSpPr/>
          <p:nvPr/>
        </p:nvCxnSpPr>
        <p:spPr>
          <a:xfrm>
            <a:off x="4644008" y="2204864"/>
            <a:ext cx="30243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tt linje 12"/>
          <p:cNvCxnSpPr/>
          <p:nvPr/>
        </p:nvCxnSpPr>
        <p:spPr>
          <a:xfrm>
            <a:off x="1331640" y="2204864"/>
            <a:ext cx="0" cy="540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linje 14"/>
          <p:cNvCxnSpPr/>
          <p:nvPr/>
        </p:nvCxnSpPr>
        <p:spPr>
          <a:xfrm>
            <a:off x="4644008" y="2204864"/>
            <a:ext cx="0" cy="540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tt linje 16"/>
          <p:cNvCxnSpPr>
            <a:endCxn id="4" idx="0"/>
          </p:cNvCxnSpPr>
          <p:nvPr/>
        </p:nvCxnSpPr>
        <p:spPr>
          <a:xfrm>
            <a:off x="7668344" y="2204864"/>
            <a:ext cx="0" cy="540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680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2915816" y="836712"/>
            <a:ext cx="288032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Kommunalleder</a:t>
            </a:r>
          </a:p>
          <a:p>
            <a:pPr algn="ctr"/>
            <a:r>
              <a:rPr lang="nb-NO" dirty="0" smtClean="0"/>
              <a:t>Samhandlingsområde</a:t>
            </a:r>
          </a:p>
          <a:p>
            <a:pPr algn="ctr"/>
            <a:r>
              <a:rPr lang="nb-NO" dirty="0" smtClean="0"/>
              <a:t> Plan og kommunaltekniske tjenester</a:t>
            </a:r>
            <a:endParaRPr lang="nb-NO" dirty="0"/>
          </a:p>
        </p:txBody>
      </p:sp>
      <p:sp>
        <p:nvSpPr>
          <p:cNvPr id="4" name="Rektangel 3"/>
          <p:cNvSpPr/>
          <p:nvPr/>
        </p:nvSpPr>
        <p:spPr>
          <a:xfrm>
            <a:off x="395536" y="2573288"/>
            <a:ext cx="216024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 smtClean="0"/>
              <a:t>Bygningsforvalting</a:t>
            </a:r>
            <a:endParaRPr lang="nb-NO" dirty="0" smtClean="0"/>
          </a:p>
        </p:txBody>
      </p:sp>
      <p:sp>
        <p:nvSpPr>
          <p:cNvPr id="5" name="Rektangel 4"/>
          <p:cNvSpPr/>
          <p:nvPr/>
        </p:nvSpPr>
        <p:spPr>
          <a:xfrm>
            <a:off x="6418854" y="2573288"/>
            <a:ext cx="201622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PLUT</a:t>
            </a:r>
          </a:p>
        </p:txBody>
      </p:sp>
      <p:sp>
        <p:nvSpPr>
          <p:cNvPr id="6" name="Rektangel 5"/>
          <p:cNvSpPr/>
          <p:nvPr/>
        </p:nvSpPr>
        <p:spPr>
          <a:xfrm>
            <a:off x="3347864" y="2573288"/>
            <a:ext cx="201622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Teknisk drift</a:t>
            </a:r>
          </a:p>
        </p:txBody>
      </p:sp>
      <p:cxnSp>
        <p:nvCxnSpPr>
          <p:cNvPr id="9" name="Rett linje 8"/>
          <p:cNvCxnSpPr>
            <a:stCxn id="2" idx="2"/>
          </p:cNvCxnSpPr>
          <p:nvPr/>
        </p:nvCxnSpPr>
        <p:spPr>
          <a:xfrm>
            <a:off x="4355976" y="1844824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tt linje 10"/>
          <p:cNvCxnSpPr/>
          <p:nvPr/>
        </p:nvCxnSpPr>
        <p:spPr>
          <a:xfrm flipH="1">
            <a:off x="1331640" y="2204864"/>
            <a:ext cx="30243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tt linje 12"/>
          <p:cNvCxnSpPr/>
          <p:nvPr/>
        </p:nvCxnSpPr>
        <p:spPr>
          <a:xfrm>
            <a:off x="4355976" y="2199928"/>
            <a:ext cx="30709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linje 14"/>
          <p:cNvCxnSpPr/>
          <p:nvPr/>
        </p:nvCxnSpPr>
        <p:spPr>
          <a:xfrm>
            <a:off x="1331640" y="2204864"/>
            <a:ext cx="0" cy="368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tt linje 16"/>
          <p:cNvCxnSpPr>
            <a:endCxn id="6" idx="0"/>
          </p:cNvCxnSpPr>
          <p:nvPr/>
        </p:nvCxnSpPr>
        <p:spPr>
          <a:xfrm>
            <a:off x="4355976" y="2204864"/>
            <a:ext cx="0" cy="368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tt linje 20"/>
          <p:cNvCxnSpPr>
            <a:endCxn id="5" idx="0"/>
          </p:cNvCxnSpPr>
          <p:nvPr/>
        </p:nvCxnSpPr>
        <p:spPr>
          <a:xfrm>
            <a:off x="7426966" y="2204864"/>
            <a:ext cx="0" cy="368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725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/>
          </a:bodyPr>
          <a:lstStyle/>
          <a:p>
            <a:r>
              <a:rPr lang="nb-NO" dirty="0" smtClean="0"/>
              <a:t>Utdanning: Høyere relevant utdanning fra universitet eller høyskole samt ledererfaring</a:t>
            </a:r>
          </a:p>
          <a:p>
            <a:r>
              <a:rPr lang="nb-NO" dirty="0" smtClean="0"/>
              <a:t>Erfaring innen offentlig virksomhet</a:t>
            </a:r>
          </a:p>
          <a:p>
            <a:pPr marL="0" indent="0">
              <a:buNone/>
            </a:pPr>
            <a:r>
              <a:rPr lang="nb-NO" dirty="0" smtClean="0"/>
              <a:t>Personlige egenskaper:</a:t>
            </a:r>
          </a:p>
          <a:p>
            <a:pPr>
              <a:buFont typeface="Arial" charset="0"/>
              <a:buChar char="•"/>
            </a:pPr>
            <a:r>
              <a:rPr lang="nb-NO" dirty="0" smtClean="0"/>
              <a:t>Evne til å være en tydelig leder</a:t>
            </a:r>
          </a:p>
          <a:p>
            <a:pPr>
              <a:buFont typeface="Arial" charset="0"/>
              <a:buChar char="•"/>
            </a:pPr>
            <a:r>
              <a:rPr lang="nb-NO" dirty="0" smtClean="0"/>
              <a:t>God </a:t>
            </a:r>
            <a:r>
              <a:rPr lang="nb-NO" dirty="0"/>
              <a:t>kunnskap om økonomi og økonomistyring </a:t>
            </a:r>
            <a:endParaRPr lang="nb-NO" dirty="0" smtClean="0"/>
          </a:p>
          <a:p>
            <a:pPr>
              <a:buFont typeface="Arial" charset="0"/>
              <a:buChar char="•"/>
            </a:pPr>
            <a:r>
              <a:rPr lang="nb-NO" dirty="0" smtClean="0"/>
              <a:t>Åpen og samarbeidsvillig – evne til å skape tillit</a:t>
            </a:r>
          </a:p>
          <a:p>
            <a:pPr>
              <a:buFont typeface="Arial" charset="0"/>
              <a:buChar char="•"/>
            </a:pPr>
            <a:r>
              <a:rPr lang="nb-NO" dirty="0" smtClean="0"/>
              <a:t>Evne til å følge opp mål og tiltak</a:t>
            </a:r>
          </a:p>
          <a:p>
            <a:pPr>
              <a:buFont typeface="Arial" charset="0"/>
              <a:buChar char="•"/>
            </a:pPr>
            <a:r>
              <a:rPr lang="nb-NO" dirty="0" smtClean="0"/>
              <a:t>Fleksibel, handlingsdyktig og omstillingsvillig</a:t>
            </a:r>
          </a:p>
          <a:p>
            <a:pPr>
              <a:buFont typeface="Arial" charset="0"/>
              <a:buChar char="•"/>
            </a:pPr>
            <a:r>
              <a:rPr lang="nb-NO" dirty="0" smtClean="0"/>
              <a:t>Gode kommunikasjonsevner</a:t>
            </a:r>
          </a:p>
          <a:p>
            <a:pPr marL="0" indent="0">
              <a:buNone/>
            </a:pPr>
            <a:endParaRPr lang="nb-NO" dirty="0" smtClean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Krav til kommunalleder stilling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4993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ølgeform">
  <a:themeElements>
    <a:clrScheme name="Bølg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Bølg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ølg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2999</TotalTime>
  <Words>249</Words>
  <Application>Microsoft Office PowerPoint</Application>
  <PresentationFormat>Skjermfremvisning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0" baseType="lpstr">
      <vt:lpstr>Bølgeform</vt:lpstr>
      <vt:lpstr>OU prosess</vt:lpstr>
      <vt:lpstr>Mål</vt:lpstr>
      <vt:lpstr>Prinsipper for organisasjonsutvikling</vt:lpstr>
      <vt:lpstr>Kommunalleder</vt:lpstr>
      <vt:lpstr>PowerPoint-presentasjon</vt:lpstr>
      <vt:lpstr>PowerPoint-presentasjon</vt:lpstr>
      <vt:lpstr>PowerPoint-presentasjon</vt:lpstr>
      <vt:lpstr>PowerPoint-presentasjon</vt:lpstr>
      <vt:lpstr>Krav til kommunalleder stilling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 prosess</dc:title>
  <dc:creator>Elisabeth Larsen</dc:creator>
  <cp:lastModifiedBy>Christin Kristensen</cp:lastModifiedBy>
  <cp:revision>35</cp:revision>
  <cp:lastPrinted>2013-12-05T14:26:06Z</cp:lastPrinted>
  <dcterms:created xsi:type="dcterms:W3CDTF">2013-10-27T13:29:11Z</dcterms:created>
  <dcterms:modified xsi:type="dcterms:W3CDTF">2013-12-06T13:47:18Z</dcterms:modified>
</cp:coreProperties>
</file>